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72" r:id="rId7"/>
    <p:sldId id="262" r:id="rId8"/>
    <p:sldId id="270" r:id="rId9"/>
    <p:sldId id="263" r:id="rId10"/>
    <p:sldId id="265" r:id="rId11"/>
    <p:sldId id="271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82" autoAdjust="0"/>
    <p:restoredTop sz="94660"/>
  </p:normalViewPr>
  <p:slideViewPr>
    <p:cSldViewPr>
      <p:cViewPr>
        <p:scale>
          <a:sx n="60" d="100"/>
          <a:sy n="60" d="100"/>
        </p:scale>
        <p:origin x="-972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DAF8183-9F69-4837-91C2-481A8817819F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2B91F84-41F2-411B-B518-C7B2CADF16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8183-9F69-4837-91C2-481A8817819F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1F84-41F2-411B-B518-C7B2CADF16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8183-9F69-4837-91C2-481A8817819F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1F84-41F2-411B-B518-C7B2CADF16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DAF8183-9F69-4837-91C2-481A8817819F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1F84-41F2-411B-B518-C7B2CADF16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DAF8183-9F69-4837-91C2-481A8817819F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2B91F84-41F2-411B-B518-C7B2CADF16A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DAF8183-9F69-4837-91C2-481A8817819F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B91F84-41F2-411B-B518-C7B2CADF16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DAF8183-9F69-4837-91C2-481A8817819F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2B91F84-41F2-411B-B518-C7B2CADF16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8183-9F69-4837-91C2-481A8817819F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1F84-41F2-411B-B518-C7B2CADF16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DAF8183-9F69-4837-91C2-481A8817819F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B91F84-41F2-411B-B518-C7B2CADF16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DAF8183-9F69-4837-91C2-481A8817819F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2B91F84-41F2-411B-B518-C7B2CADF16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DAF8183-9F69-4837-91C2-481A8817819F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2B91F84-41F2-411B-B518-C7B2CADF16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DAF8183-9F69-4837-91C2-481A8817819F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2B91F84-41F2-411B-B518-C7B2CADF16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fade thruBlk="1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n w="6350">
                  <a:noFill/>
                </a:ln>
              </a:rPr>
              <a:t>Mormonism</a:t>
            </a:r>
            <a:endParaRPr lang="en-US" b="1" dirty="0">
              <a:ln w="6350">
                <a:noFill/>
              </a:ln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dirty="0" smtClean="0">
                <a:ln>
                  <a:noFill/>
                </a:ln>
                <a:solidFill>
                  <a:schemeClr val="tx1"/>
                </a:solidFill>
              </a:rPr>
              <a:t>By</a:t>
            </a:r>
          </a:p>
          <a:p>
            <a:pPr algn="ctr"/>
            <a:r>
              <a:rPr lang="en-US" dirty="0" smtClean="0">
                <a:ln>
                  <a:noFill/>
                </a:ln>
                <a:solidFill>
                  <a:schemeClr val="tx1"/>
                </a:solidFill>
              </a:rPr>
              <a:t>Michael Crouse</a:t>
            </a:r>
          </a:p>
          <a:p>
            <a:pPr algn="ctr"/>
            <a:r>
              <a:rPr lang="en-US" dirty="0" smtClean="0">
                <a:ln>
                  <a:noFill/>
                </a:ln>
                <a:solidFill>
                  <a:schemeClr val="tx1"/>
                </a:solidFill>
              </a:rPr>
              <a:t>&amp;</a:t>
            </a:r>
          </a:p>
          <a:p>
            <a:pPr algn="ctr"/>
            <a:r>
              <a:rPr lang="en-US" dirty="0" smtClean="0">
                <a:ln>
                  <a:noFill/>
                </a:ln>
                <a:solidFill>
                  <a:schemeClr val="tx1"/>
                </a:solidFill>
              </a:rPr>
              <a:t>Samantha Barley</a:t>
            </a:r>
            <a:endParaRPr lang="en-US" dirty="0">
              <a:ln>
                <a:noFill/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 </a:t>
            </a:r>
            <a:br>
              <a:rPr lang="en-US" dirty="0" smtClean="0"/>
            </a:br>
            <a:r>
              <a:rPr lang="en-US" dirty="0" smtClean="0"/>
              <a:t>Rituals and Celebrations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534400" cy="4767264"/>
          </a:xfrm>
        </p:spPr>
        <p:txBody>
          <a:bodyPr>
            <a:normAutofit/>
          </a:bodyPr>
          <a:lstStyle/>
          <a:p>
            <a:pPr lvl="0">
              <a:buFont typeface="Courier New" pitchFamily="49" charset="0"/>
              <a:buChar char="o"/>
            </a:pPr>
            <a:r>
              <a:rPr lang="en-US" sz="2400" dirty="0" smtClean="0"/>
              <a:t>Baptism </a:t>
            </a: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required </a:t>
            </a:r>
            <a:r>
              <a:rPr lang="en-US" sz="2400" dirty="0" smtClean="0"/>
              <a:t>to return to heaven, 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done at the age of 8,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total immersion in water, to wash away all sins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dead can be baptized by someone else being physically baptized for them</a:t>
            </a:r>
          </a:p>
          <a:p>
            <a:pPr lvl="0">
              <a:buFont typeface="Courier New" pitchFamily="49" charset="0"/>
              <a:buChar char="o"/>
            </a:pPr>
            <a:r>
              <a:rPr lang="en-US" sz="2400" dirty="0" smtClean="0"/>
              <a:t>Funerals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Dead are buried; embalming allowed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Family dedicates the grave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Thought as a farewell not a final goodbye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544" y="776289"/>
            <a:ext cx="8062912" cy="74771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Rituals </a:t>
            </a:r>
            <a:r>
              <a:rPr lang="en-US" sz="3200" dirty="0" smtClean="0">
                <a:ln w="6350">
                  <a:noFill/>
                </a:ln>
              </a:rPr>
              <a:t>and</a:t>
            </a:r>
            <a:r>
              <a:rPr lang="en-US" sz="3200" dirty="0" smtClean="0"/>
              <a:t> </a:t>
            </a:r>
            <a:r>
              <a:rPr lang="en-US" sz="3200" dirty="0" smtClean="0"/>
              <a:t>Celebrations continued…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544" y="1600200"/>
            <a:ext cx="8062912" cy="4724400"/>
          </a:xfrm>
        </p:spPr>
        <p:txBody>
          <a:bodyPr>
            <a:normAutofit/>
          </a:bodyPr>
          <a:lstStyle/>
          <a:p>
            <a:pPr lvl="0" algn="l">
              <a:buFont typeface="Courier New" pitchFamily="49" charset="0"/>
              <a:buChar char="o"/>
            </a:pPr>
            <a:r>
              <a:rPr lang="en-US" dirty="0" smtClean="0">
                <a:ln>
                  <a:noFill/>
                </a:ln>
              </a:rPr>
              <a:t>Marriage</a:t>
            </a:r>
          </a:p>
          <a:p>
            <a:pPr lvl="1" algn="l">
              <a:buFont typeface="Courier New" pitchFamily="49" charset="0"/>
              <a:buChar char="o"/>
            </a:pPr>
            <a:r>
              <a:rPr lang="en-US" dirty="0" smtClean="0"/>
              <a:t>God ordered them to have children</a:t>
            </a:r>
          </a:p>
          <a:p>
            <a:pPr lvl="1" algn="l">
              <a:buFont typeface="Courier New" pitchFamily="49" charset="0"/>
              <a:buChar char="o"/>
            </a:pPr>
            <a:r>
              <a:rPr lang="en-US" dirty="0" smtClean="0"/>
              <a:t>First marriage preformed by god</a:t>
            </a:r>
          </a:p>
          <a:p>
            <a:pPr lvl="1" algn="l">
              <a:buFont typeface="Courier New" pitchFamily="49" charset="0"/>
              <a:buChar char="o"/>
            </a:pPr>
            <a:r>
              <a:rPr lang="en-US" dirty="0" smtClean="0"/>
              <a:t>Married is believed to extend beyond the grave</a:t>
            </a:r>
          </a:p>
          <a:p>
            <a:pPr lvl="2" algn="l">
              <a:buFont typeface="Courier New" pitchFamily="49" charset="0"/>
              <a:buChar char="o"/>
            </a:pPr>
            <a:r>
              <a:rPr lang="en-US" dirty="0" smtClean="0"/>
              <a:t>if the couple are good Christians</a:t>
            </a:r>
          </a:p>
          <a:p>
            <a:pPr lvl="1" algn="l">
              <a:buFont typeface="Courier New" pitchFamily="49" charset="0"/>
              <a:buChar char="o"/>
            </a:pPr>
            <a:r>
              <a:rPr lang="en-US" dirty="0" smtClean="0"/>
              <a:t>Unmarried people cannot reach the highest level of heaven</a:t>
            </a:r>
          </a:p>
          <a:p>
            <a:pPr lvl="1" algn="l">
              <a:buFont typeface="Courier New" pitchFamily="49" charset="0"/>
              <a:buChar char="o"/>
            </a:pPr>
            <a:r>
              <a:rPr lang="en-US" dirty="0" smtClean="0"/>
              <a:t>Must be performed by a priest to last</a:t>
            </a:r>
          </a:p>
          <a:p>
            <a:pPr algn="l"/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8062912" cy="74771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Rituals and </a:t>
            </a:r>
            <a:r>
              <a:rPr lang="en-US" sz="3200" dirty="0" smtClean="0"/>
              <a:t>Celebrations continued…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544" y="1447800"/>
            <a:ext cx="8062912" cy="5257800"/>
          </a:xfrm>
        </p:spPr>
        <p:txBody>
          <a:bodyPr>
            <a:normAutofit fontScale="77500" lnSpcReduction="20000"/>
          </a:bodyPr>
          <a:lstStyle/>
          <a:p>
            <a:pPr lvl="0" algn="l"/>
            <a:r>
              <a:rPr lang="en-US" sz="3200" dirty="0" smtClean="0">
                <a:ln w="0">
                  <a:noFill/>
                </a:ln>
              </a:rPr>
              <a:t>Ordinances</a:t>
            </a:r>
          </a:p>
          <a:p>
            <a:pPr lvl="1" algn="l">
              <a:buFont typeface="Courier New" pitchFamily="49" charset="0"/>
              <a:buChar char="o"/>
            </a:pPr>
            <a:r>
              <a:rPr lang="en-US" sz="2800" dirty="0" smtClean="0">
                <a:ln w="0">
                  <a:noFill/>
                </a:ln>
              </a:rPr>
              <a:t>Spiritual exercises that must be preformed on earth</a:t>
            </a:r>
          </a:p>
          <a:p>
            <a:pPr lvl="1" algn="l">
              <a:buFont typeface="Courier New" pitchFamily="49" charset="0"/>
              <a:buChar char="o"/>
            </a:pPr>
            <a:r>
              <a:rPr lang="en-US" sz="2800" dirty="0" smtClean="0">
                <a:ln w="0">
                  <a:noFill/>
                </a:ln>
              </a:rPr>
              <a:t>For exaltation</a:t>
            </a:r>
          </a:p>
          <a:p>
            <a:pPr lvl="2" algn="l">
              <a:buFont typeface="Courier New" pitchFamily="49" charset="0"/>
              <a:buChar char="o"/>
            </a:pPr>
            <a:r>
              <a:rPr lang="en-US" dirty="0" smtClean="0">
                <a:ln w="0">
                  <a:noFill/>
                </a:ln>
              </a:rPr>
              <a:t>Baptism</a:t>
            </a:r>
          </a:p>
          <a:p>
            <a:pPr lvl="2" algn="l">
              <a:buFont typeface="Courier New" pitchFamily="49" charset="0"/>
              <a:buChar char="o"/>
            </a:pPr>
            <a:r>
              <a:rPr lang="en-US" dirty="0" smtClean="0">
                <a:ln w="0">
                  <a:noFill/>
                </a:ln>
              </a:rPr>
              <a:t>Confirmation</a:t>
            </a:r>
            <a:endParaRPr lang="en-US" dirty="0" smtClean="0">
              <a:ln w="0">
                <a:noFill/>
              </a:ln>
            </a:endParaRPr>
          </a:p>
          <a:p>
            <a:pPr lvl="2" algn="l">
              <a:buFont typeface="Courier New" pitchFamily="49" charset="0"/>
              <a:buChar char="o"/>
            </a:pPr>
            <a:r>
              <a:rPr lang="en-US" dirty="0" smtClean="0">
                <a:ln w="0">
                  <a:noFill/>
                </a:ln>
              </a:rPr>
              <a:t>The </a:t>
            </a:r>
            <a:r>
              <a:rPr lang="en-US" dirty="0" smtClean="0">
                <a:ln w="0">
                  <a:noFill/>
                </a:ln>
              </a:rPr>
              <a:t>sacrament</a:t>
            </a:r>
            <a:endParaRPr lang="en-US" dirty="0" smtClean="0">
              <a:ln w="0">
                <a:noFill/>
              </a:ln>
            </a:endParaRPr>
          </a:p>
          <a:p>
            <a:pPr lvl="2" algn="l">
              <a:buFont typeface="Courier New" pitchFamily="49" charset="0"/>
              <a:buChar char="o"/>
            </a:pPr>
            <a:r>
              <a:rPr lang="en-US" dirty="0" smtClean="0">
                <a:ln w="0">
                  <a:noFill/>
                </a:ln>
              </a:rPr>
              <a:t> Conferral of the Melchizedek Priesthood (men only) </a:t>
            </a:r>
          </a:p>
          <a:p>
            <a:pPr lvl="2" algn="l">
              <a:buFont typeface="Courier New" pitchFamily="49" charset="0"/>
              <a:buChar char="o"/>
            </a:pPr>
            <a:r>
              <a:rPr lang="en-US" dirty="0" smtClean="0">
                <a:ln w="0">
                  <a:noFill/>
                </a:ln>
              </a:rPr>
              <a:t>The temple endowment </a:t>
            </a:r>
          </a:p>
          <a:p>
            <a:pPr lvl="2" algn="l">
              <a:buFont typeface="Courier New" pitchFamily="49" charset="0"/>
              <a:buChar char="o"/>
            </a:pPr>
            <a:r>
              <a:rPr lang="en-US" dirty="0" smtClean="0">
                <a:ln w="0">
                  <a:noFill/>
                </a:ln>
              </a:rPr>
              <a:t>Temple marriage</a:t>
            </a:r>
          </a:p>
          <a:p>
            <a:pPr lvl="1" algn="l">
              <a:buFont typeface="Courier New" pitchFamily="49" charset="0"/>
              <a:buChar char="o"/>
            </a:pPr>
            <a:r>
              <a:rPr lang="en-US" sz="2800" dirty="0" smtClean="0">
                <a:ln w="0">
                  <a:noFill/>
                </a:ln>
              </a:rPr>
              <a:t>For comfort and guidance</a:t>
            </a:r>
          </a:p>
          <a:p>
            <a:pPr lvl="2" algn="l">
              <a:buFont typeface="Courier New" pitchFamily="49" charset="0"/>
              <a:buChar char="o"/>
            </a:pPr>
            <a:r>
              <a:rPr lang="en-GB" dirty="0" smtClean="0">
                <a:ln w="0">
                  <a:noFill/>
                </a:ln>
              </a:rPr>
              <a:t>Naming and blessing of children </a:t>
            </a:r>
            <a:endParaRPr lang="en-US" dirty="0" smtClean="0">
              <a:ln w="0">
                <a:noFill/>
              </a:ln>
            </a:endParaRPr>
          </a:p>
          <a:p>
            <a:pPr lvl="2" algn="l">
              <a:buFont typeface="Courier New" pitchFamily="49" charset="0"/>
              <a:buChar char="o"/>
            </a:pPr>
            <a:r>
              <a:rPr lang="en-GB" dirty="0" smtClean="0">
                <a:ln w="0">
                  <a:noFill/>
                </a:ln>
              </a:rPr>
              <a:t>Administering to the sick </a:t>
            </a:r>
            <a:endParaRPr lang="en-US" dirty="0" smtClean="0">
              <a:ln w="0">
                <a:noFill/>
              </a:ln>
            </a:endParaRPr>
          </a:p>
          <a:p>
            <a:pPr lvl="2" algn="l">
              <a:buFont typeface="Courier New" pitchFamily="49" charset="0"/>
              <a:buChar char="o"/>
            </a:pPr>
            <a:r>
              <a:rPr lang="en-GB" dirty="0" smtClean="0">
                <a:ln w="0">
                  <a:noFill/>
                </a:ln>
              </a:rPr>
              <a:t>Patriarchal blessings </a:t>
            </a:r>
            <a:endParaRPr lang="en-US" dirty="0" smtClean="0">
              <a:ln w="0">
                <a:noFill/>
              </a:ln>
            </a:endParaRPr>
          </a:p>
          <a:p>
            <a:pPr lvl="2" algn="l">
              <a:buFont typeface="Courier New" pitchFamily="49" charset="0"/>
              <a:buChar char="o"/>
            </a:pPr>
            <a:r>
              <a:rPr lang="en-GB" dirty="0" smtClean="0">
                <a:ln w="0">
                  <a:noFill/>
                </a:ln>
              </a:rPr>
              <a:t>Father's blessings </a:t>
            </a:r>
            <a:endParaRPr lang="en-US" dirty="0" smtClean="0">
              <a:ln w="0">
                <a:noFill/>
              </a:ln>
            </a:endParaRPr>
          </a:p>
          <a:p>
            <a:pPr lvl="2" algn="l">
              <a:buFont typeface="Courier New" pitchFamily="49" charset="0"/>
              <a:buChar char="o"/>
            </a:pPr>
            <a:r>
              <a:rPr lang="en-GB" dirty="0" smtClean="0">
                <a:ln w="0">
                  <a:noFill/>
                </a:ln>
              </a:rPr>
              <a:t>Blessings of guidance and comfort </a:t>
            </a:r>
            <a:endParaRPr lang="en-US" dirty="0" smtClean="0">
              <a:ln w="0">
                <a:noFill/>
              </a:ln>
            </a:endParaRPr>
          </a:p>
          <a:p>
            <a:pPr lvl="2" algn="l">
              <a:buFont typeface="Courier New" pitchFamily="49" charset="0"/>
              <a:buChar char="o"/>
            </a:pPr>
            <a:r>
              <a:rPr lang="en-GB" dirty="0" smtClean="0">
                <a:ln w="0">
                  <a:noFill/>
                </a:ln>
              </a:rPr>
              <a:t>Dedication of graves </a:t>
            </a:r>
            <a:endParaRPr lang="en-US" dirty="0">
              <a:ln w="0">
                <a:noFill/>
              </a:ln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dates/ holidays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077200" cy="4691064"/>
          </a:xfrm>
        </p:spPr>
        <p:txBody>
          <a:bodyPr/>
          <a:lstStyle/>
          <a:p>
            <a:pPr lvl="0">
              <a:buFont typeface="Courier New" pitchFamily="49" charset="0"/>
              <a:buChar char="o"/>
            </a:pPr>
            <a:r>
              <a:rPr lang="en-US" sz="2400" dirty="0" smtClean="0"/>
              <a:t>Monday is Family Home Evening</a:t>
            </a:r>
          </a:p>
          <a:p>
            <a:pPr lvl="0">
              <a:buFont typeface="Courier New" pitchFamily="49" charset="0"/>
              <a:buChar char="o"/>
            </a:pPr>
            <a:r>
              <a:rPr lang="en-US" sz="2400" dirty="0" smtClean="0"/>
              <a:t>Easter</a:t>
            </a:r>
          </a:p>
          <a:p>
            <a:pPr lvl="0">
              <a:buFont typeface="Courier New" pitchFamily="49" charset="0"/>
              <a:buChar char="o"/>
            </a:pPr>
            <a:r>
              <a:rPr lang="en-US" sz="2400" dirty="0" smtClean="0"/>
              <a:t>Christmas</a:t>
            </a:r>
          </a:p>
          <a:p>
            <a:pPr lvl="0">
              <a:buFont typeface="Courier New" pitchFamily="49" charset="0"/>
              <a:buChar char="o"/>
            </a:pPr>
            <a:r>
              <a:rPr lang="en-US" sz="2400" dirty="0" smtClean="0"/>
              <a:t>Pioneer Day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July 24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First Latter-day Saint pioneers n Salt Lake Valley in 1847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 </a:t>
            </a:r>
            <a:r>
              <a:rPr lang="en-US" dirty="0" smtClean="0"/>
              <a:t>Events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305800" cy="4919664"/>
          </a:xfrm>
        </p:spPr>
        <p:txBody>
          <a:bodyPr/>
          <a:lstStyle/>
          <a:p>
            <a:pPr lvl="0">
              <a:buFont typeface="Courier New" pitchFamily="49" charset="0"/>
              <a:buChar char="o"/>
            </a:pPr>
            <a:r>
              <a:rPr lang="en-US" sz="2400" dirty="0" smtClean="0"/>
              <a:t>Founded USA 1830 – </a:t>
            </a:r>
            <a:r>
              <a:rPr lang="en-US" sz="2400" dirty="0" smtClean="0"/>
              <a:t>Joseph </a:t>
            </a:r>
            <a:r>
              <a:rPr lang="en-US" sz="2400" dirty="0" smtClean="0"/>
              <a:t>Smith</a:t>
            </a:r>
          </a:p>
          <a:p>
            <a:pPr lvl="0">
              <a:buFont typeface="Courier New" pitchFamily="49" charset="0"/>
              <a:buChar char="o"/>
            </a:pPr>
            <a:r>
              <a:rPr lang="en-US" sz="2400" dirty="0" smtClean="0"/>
              <a:t>First </a:t>
            </a:r>
            <a:r>
              <a:rPr lang="en-US" sz="2400" dirty="0" smtClean="0"/>
              <a:t>missionaries to England in </a:t>
            </a:r>
            <a:r>
              <a:rPr lang="en-US" sz="2400" dirty="0" smtClean="0"/>
              <a:t>1837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/>
              <a:t>1958 first church in Britain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 descr="http://www.ldschurchtemples.com/images/temples/daylight/idaho_falls_lds_mormon_te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3048000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382000" cy="4843464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dirty="0" smtClean="0"/>
              <a:t>28,000 </a:t>
            </a:r>
            <a:r>
              <a:rPr lang="en-US" sz="2400" dirty="0" smtClean="0"/>
              <a:t>congregations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/>
              <a:t>128 </a:t>
            </a:r>
            <a:r>
              <a:rPr lang="en-US" sz="2400" dirty="0" smtClean="0"/>
              <a:t>Temples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/>
              <a:t>Church materials are printed in 166 languages</a:t>
            </a:r>
            <a:endParaRPr lang="en-US" sz="2400" dirty="0"/>
          </a:p>
        </p:txBody>
      </p:sp>
      <p:pic>
        <p:nvPicPr>
          <p:cNvPr id="3074" name="Picture 2" descr="http://thesslea.files.wordpress.com/2009/04/salt_lake_lds_mormon_te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124200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5791200" cy="2286000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dirty="0" smtClean="0"/>
              <a:t>Church of the Latter-day Saints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/>
              <a:t>Founded in 1830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/>
              <a:t>New York 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/>
              <a:t>Joseph Smith</a:t>
            </a:r>
          </a:p>
          <a:p>
            <a:pPr>
              <a:buFont typeface="Courier New" pitchFamily="49" charset="0"/>
              <a:buChar char="o"/>
            </a:pPr>
            <a:endParaRPr lang="en-US" dirty="0"/>
          </a:p>
        </p:txBody>
      </p:sp>
      <p:pic>
        <p:nvPicPr>
          <p:cNvPr id="14338" name="Picture 2" descr="http://www.thecenters.org/images/groups_photos/Joseph%20Smith%20Portra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590800"/>
            <a:ext cx="3381375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Deities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6248400" cy="4538664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dirty="0" smtClean="0"/>
              <a:t>Joseph Smith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Born in Vermont 1805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Had little education or Bible study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Received a revelation from God</a:t>
            </a:r>
          </a:p>
          <a:p>
            <a:pPr lvl="2">
              <a:buFont typeface="Courier New" pitchFamily="49" charset="0"/>
              <a:buChar char="o"/>
            </a:pPr>
            <a:r>
              <a:rPr lang="en-US" sz="2400" dirty="0" smtClean="0"/>
              <a:t>Angel </a:t>
            </a:r>
            <a:r>
              <a:rPr lang="en-US" sz="2400" dirty="0" err="1" smtClean="0"/>
              <a:t>Moroni</a:t>
            </a:r>
            <a:endParaRPr lang="en-US" sz="2400" dirty="0" smtClean="0"/>
          </a:p>
          <a:p>
            <a:pPr lvl="2">
              <a:buFont typeface="Courier New" pitchFamily="49" charset="0"/>
              <a:buChar char="o"/>
            </a:pPr>
            <a:r>
              <a:rPr lang="en-US" sz="2400" dirty="0" smtClean="0"/>
              <a:t>Book with inscribed golden plates</a:t>
            </a:r>
          </a:p>
          <a:p>
            <a:pPr lvl="3">
              <a:buFont typeface="Courier New" pitchFamily="49" charset="0"/>
              <a:buChar char="o"/>
            </a:pPr>
            <a:r>
              <a:rPr lang="en-US" sz="2400" dirty="0" smtClean="0"/>
              <a:t>Translated to the </a:t>
            </a:r>
            <a:r>
              <a:rPr lang="en-US" sz="2400" b="1" dirty="0" smtClean="0"/>
              <a:t>Book of Mormon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Imprisoned 30 times for his faith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Died at age 38. June 27, 1844</a:t>
            </a:r>
          </a:p>
          <a:p>
            <a:pPr lvl="1">
              <a:buFont typeface="Courier New" pitchFamily="49" charset="0"/>
              <a:buChar char="o"/>
            </a:pPr>
            <a:endParaRPr lang="en-US" dirty="0" smtClean="0"/>
          </a:p>
          <a:p>
            <a:pPr lvl="1">
              <a:buFont typeface="Courier New" pitchFamily="49" charset="0"/>
              <a:buChar char="o"/>
            </a:pPr>
            <a:endParaRPr lang="en-US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Sacred Texts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7315200" cy="4767264"/>
          </a:xfrm>
        </p:spPr>
        <p:txBody>
          <a:bodyPr/>
          <a:lstStyle/>
          <a:p>
            <a:r>
              <a:rPr lang="en-US" b="1" dirty="0" smtClean="0"/>
              <a:t>THE HOLY BIBLE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Believed that most of it is </a:t>
            </a:r>
            <a:r>
              <a:rPr lang="en-US" dirty="0" err="1" smtClean="0"/>
              <a:t>mis</a:t>
            </a:r>
            <a:r>
              <a:rPr lang="en-US" dirty="0" smtClean="0"/>
              <a:t>-translated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Use the Authorized King James Version</a:t>
            </a:r>
          </a:p>
          <a:p>
            <a:r>
              <a:rPr lang="en-US" b="1" dirty="0" smtClean="0"/>
              <a:t>THE BOOK OF MORMON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Used with the Holy Bible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Tells of God’s relation to the ancient residence of the North American continent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Inscribed on gold plates; Buried in New </a:t>
            </a:r>
            <a:r>
              <a:rPr lang="en-US" dirty="0" smtClean="0"/>
              <a:t>York</a:t>
            </a:r>
            <a:r>
              <a:rPr lang="en-US" dirty="0" smtClean="0"/>
              <a:t>, but recovered by Joseph Smith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Believed to be the unaltered work of God</a:t>
            </a:r>
          </a:p>
          <a:p>
            <a:pPr>
              <a:buFont typeface="Courier New" pitchFamily="49" charset="0"/>
              <a:buChar char="o"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endParaRPr lang="en-US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Sacred Texts Continued…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415052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ln>
                  <a:noFill/>
                </a:ln>
                <a:solidFill>
                  <a:schemeClr val="tx1"/>
                </a:solidFill>
              </a:rPr>
              <a:t>PEARL OF GREAT PRICE</a:t>
            </a:r>
          </a:p>
          <a:p>
            <a:pPr algn="l">
              <a:buFont typeface="Courier New" pitchFamily="49" charset="0"/>
              <a:buChar char="o"/>
            </a:pPr>
            <a:r>
              <a:rPr lang="en-US" sz="2000" dirty="0" smtClean="0">
                <a:ln>
                  <a:noFill/>
                </a:ln>
                <a:solidFill>
                  <a:srgbClr val="FFFFFF"/>
                </a:solidFill>
              </a:rPr>
              <a:t>Joseph Smith’s translations and revisions to the Bible</a:t>
            </a:r>
          </a:p>
          <a:p>
            <a:pPr algn="l">
              <a:buFont typeface="Courier New" pitchFamily="49" charset="0"/>
              <a:buChar char="o"/>
            </a:pPr>
            <a:r>
              <a:rPr lang="en-US" sz="2000" dirty="0" smtClean="0">
                <a:ln>
                  <a:noFill/>
                </a:ln>
                <a:solidFill>
                  <a:srgbClr val="FFFFFF"/>
                </a:solidFill>
              </a:rPr>
              <a:t>Includes</a:t>
            </a:r>
          </a:p>
          <a:p>
            <a:pPr lvl="1" algn="l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FFFFFF"/>
                </a:solidFill>
              </a:rPr>
              <a:t>Book of Moses</a:t>
            </a:r>
          </a:p>
          <a:p>
            <a:pPr lvl="1" algn="l">
              <a:buFont typeface="Courier New" pitchFamily="49" charset="0"/>
              <a:buChar char="o"/>
            </a:pPr>
            <a:r>
              <a:rPr lang="en-US" sz="2000" dirty="0" smtClean="0">
                <a:ln>
                  <a:noFill/>
                </a:ln>
                <a:solidFill>
                  <a:srgbClr val="FFFFFF"/>
                </a:solidFill>
              </a:rPr>
              <a:t>Book of </a:t>
            </a:r>
            <a:r>
              <a:rPr lang="en-US" sz="2000" dirty="0" smtClean="0">
                <a:solidFill>
                  <a:srgbClr val="FFFFFF"/>
                </a:solidFill>
              </a:rPr>
              <a:t>A</a:t>
            </a:r>
            <a:r>
              <a:rPr lang="en-US" sz="2000" dirty="0" smtClean="0">
                <a:ln>
                  <a:noFill/>
                </a:ln>
                <a:solidFill>
                  <a:srgbClr val="FFFFFF"/>
                </a:solidFill>
              </a:rPr>
              <a:t>braham</a:t>
            </a:r>
          </a:p>
          <a:p>
            <a:pPr lvl="1" algn="l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FFFFFF"/>
                </a:solidFill>
              </a:rPr>
              <a:t>Mathew 24</a:t>
            </a:r>
          </a:p>
          <a:p>
            <a:pPr lvl="1" algn="l">
              <a:buFont typeface="Courier New" pitchFamily="49" charset="0"/>
              <a:buChar char="o"/>
            </a:pPr>
            <a:r>
              <a:rPr lang="en-US" sz="2000" dirty="0" smtClean="0">
                <a:ln>
                  <a:noFill/>
                </a:ln>
                <a:solidFill>
                  <a:srgbClr val="FFFFFF"/>
                </a:solidFill>
              </a:rPr>
              <a:t>Thirteen Articles of Faith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adrianschoonmaker.files.wordpress.com/2009/06/mormon-bib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33401"/>
            <a:ext cx="2533369" cy="3657600"/>
          </a:xfrm>
          <a:prstGeom prst="rect">
            <a:avLst/>
          </a:prstGeom>
          <a:noFill/>
        </p:spPr>
      </p:pic>
      <p:pic>
        <p:nvPicPr>
          <p:cNvPr id="28676" name="Picture 4" descr="http://library.duke.edu/exhibits/pivotal-books/images/bib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057400"/>
            <a:ext cx="2769898" cy="4572000"/>
          </a:xfrm>
          <a:prstGeom prst="rect">
            <a:avLst/>
          </a:prstGeom>
          <a:noFill/>
        </p:spPr>
      </p:pic>
      <p:pic>
        <p:nvPicPr>
          <p:cNvPr id="28678" name="Picture 6" descr="http://ecx.images-amazon.com/images/I/51VW9K1XCTL._SL500_AA240_.jpg"/>
          <p:cNvPicPr>
            <a:picLocks noChangeAspect="1" noChangeArrowheads="1"/>
          </p:cNvPicPr>
          <p:nvPr/>
        </p:nvPicPr>
        <p:blipFill>
          <a:blip r:embed="rId4" cstate="print"/>
          <a:srcRect l="16667" r="16667"/>
          <a:stretch>
            <a:fillRect/>
          </a:stretch>
        </p:blipFill>
        <p:spPr bwMode="auto">
          <a:xfrm>
            <a:off x="6324600" y="457200"/>
            <a:ext cx="2387600" cy="35814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Geographical Distribution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458200" cy="4767264"/>
          </a:xfrm>
        </p:spPr>
        <p:txBody>
          <a:bodyPr numCol="2"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Tonga 46.0%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Samoa 36.0%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American Samoa 24.1%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Niue 12.0%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Kiribati 10.7%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Tahiti 7.8%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Cook Islands 8.3%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Marshall Islands 7.0%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Chile 3.3%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Palau 2.1%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USA 1.9%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Uruguay 2.5%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New Zealand 2.35%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Guatemala 1.34%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Honduras 1.6%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Bolivia 1.6%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Ecuador 1.2%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Peru 1.4%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Belize 1.0%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GB" b="1" dirty="0" smtClean="0"/>
              <a:t>Geographical </a:t>
            </a:r>
            <a:r>
              <a:rPr lang="en-GB" b="1" dirty="0" smtClean="0"/>
              <a:t>distribution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70056" cy="3921920"/>
          </a:xfrm>
        </p:spPr>
        <p:txBody>
          <a:bodyPr/>
          <a:lstStyle/>
          <a:p>
            <a:pPr lvl="0" algn="l">
              <a:buFont typeface="Courier New" pitchFamily="49" charset="0"/>
              <a:buChar char="o"/>
            </a:pPr>
            <a:r>
              <a:rPr lang="en-GB" dirty="0" smtClean="0">
                <a:ln>
                  <a:noFill/>
                </a:ln>
              </a:rPr>
              <a:t>North America - 8,065,619 </a:t>
            </a:r>
            <a:endParaRPr lang="en-US" dirty="0" smtClean="0">
              <a:ln>
                <a:noFill/>
              </a:ln>
            </a:endParaRPr>
          </a:p>
          <a:p>
            <a:pPr lvl="0" algn="l">
              <a:buFont typeface="Courier New" pitchFamily="49" charset="0"/>
              <a:buChar char="o"/>
            </a:pPr>
            <a:r>
              <a:rPr lang="en-GB" dirty="0" smtClean="0">
                <a:ln>
                  <a:noFill/>
                </a:ln>
              </a:rPr>
              <a:t>South America - 3,278,400 </a:t>
            </a:r>
            <a:endParaRPr lang="en-US" dirty="0" smtClean="0">
              <a:ln>
                <a:noFill/>
              </a:ln>
            </a:endParaRPr>
          </a:p>
          <a:p>
            <a:pPr lvl="0" algn="l">
              <a:buFont typeface="Courier New" pitchFamily="49" charset="0"/>
              <a:buChar char="o"/>
            </a:pPr>
            <a:r>
              <a:rPr lang="en-GB" dirty="0" smtClean="0">
                <a:ln>
                  <a:noFill/>
                </a:ln>
              </a:rPr>
              <a:t>Europe - 464,996 </a:t>
            </a:r>
            <a:endParaRPr lang="en-US" dirty="0" smtClean="0">
              <a:ln>
                <a:noFill/>
              </a:ln>
            </a:endParaRPr>
          </a:p>
          <a:p>
            <a:pPr lvl="0" algn="l">
              <a:buFont typeface="Courier New" pitchFamily="49" charset="0"/>
              <a:buChar char="o"/>
            </a:pPr>
            <a:r>
              <a:rPr lang="en-GB" dirty="0" smtClean="0">
                <a:ln>
                  <a:noFill/>
                </a:ln>
              </a:rPr>
              <a:t>Asia - 969,602 </a:t>
            </a:r>
            <a:endParaRPr lang="en-US" dirty="0" smtClean="0">
              <a:ln>
                <a:noFill/>
              </a:ln>
            </a:endParaRPr>
          </a:p>
          <a:p>
            <a:pPr lvl="0" algn="l">
              <a:buFont typeface="Courier New" pitchFamily="49" charset="0"/>
              <a:buChar char="o"/>
            </a:pPr>
            <a:r>
              <a:rPr lang="en-GB" dirty="0" smtClean="0">
                <a:ln>
                  <a:noFill/>
                </a:ln>
              </a:rPr>
              <a:t>Africa - 287,555 </a:t>
            </a:r>
            <a:endParaRPr lang="en-US" dirty="0" smtClean="0">
              <a:ln>
                <a:noFill/>
              </a:ln>
            </a:endParaRPr>
          </a:p>
          <a:p>
            <a:pPr lvl="0" algn="l">
              <a:buFont typeface="Courier New" pitchFamily="49" charset="0"/>
              <a:buChar char="o"/>
            </a:pPr>
            <a:r>
              <a:rPr lang="en-GB" dirty="0" smtClean="0">
                <a:ln>
                  <a:noFill/>
                </a:ln>
              </a:rPr>
              <a:t>Oceania - 304,643 </a:t>
            </a:r>
            <a:endParaRPr lang="en-US" dirty="0" smtClean="0">
              <a:ln>
                <a:noFill/>
              </a:ln>
            </a:endParaRPr>
          </a:p>
          <a:p>
            <a:pPr algn="l"/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Beliefs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382000" cy="4919664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dirty="0" smtClean="0"/>
              <a:t>The Church of the Latter-day Saints believe that they are the true church, all other Christians have gone astray</a:t>
            </a:r>
          </a:p>
          <a:p>
            <a:pPr lvl="0">
              <a:buFont typeface="Courier New" pitchFamily="49" charset="0"/>
              <a:buChar char="o"/>
            </a:pPr>
            <a:r>
              <a:rPr lang="en-US" dirty="0" smtClean="0"/>
              <a:t>God </a:t>
            </a:r>
            <a:r>
              <a:rPr lang="en-US" dirty="0" smtClean="0"/>
              <a:t>has a physical body with a wife and could have </a:t>
            </a:r>
            <a:r>
              <a:rPr lang="en-US" dirty="0" smtClean="0"/>
              <a:t>children</a:t>
            </a:r>
          </a:p>
          <a:p>
            <a:pPr lvl="0">
              <a:buFont typeface="Courier New" pitchFamily="49" charset="0"/>
              <a:buChar char="o"/>
            </a:pPr>
            <a:r>
              <a:rPr lang="en-US" dirty="0" smtClean="0"/>
              <a:t>Humans have a chance to become Gods in the afterlife</a:t>
            </a:r>
          </a:p>
          <a:p>
            <a:pPr lvl="0">
              <a:buFont typeface="Courier New" pitchFamily="49" charset="0"/>
              <a:buChar char="o"/>
            </a:pPr>
            <a:r>
              <a:rPr lang="en-US" dirty="0" smtClean="0"/>
              <a:t>Strong focus on a traditional family and values</a:t>
            </a:r>
          </a:p>
          <a:p>
            <a:pPr lvl="0">
              <a:buFont typeface="Courier New" pitchFamily="49" charset="0"/>
              <a:buChar char="o"/>
            </a:pPr>
            <a:r>
              <a:rPr lang="en-US" dirty="0" smtClean="0"/>
              <a:t>Opposes: </a:t>
            </a:r>
            <a:endParaRPr lang="en-US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Abortion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Homosexuality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unmarried </a:t>
            </a:r>
            <a:r>
              <a:rPr lang="en-US" dirty="0" smtClean="0"/>
              <a:t>sexual </a:t>
            </a:r>
            <a:r>
              <a:rPr lang="en-US" dirty="0" smtClean="0"/>
              <a:t>acts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gambling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tobacco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alcohol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tea &amp; coffee</a:t>
            </a:r>
          </a:p>
          <a:p>
            <a:pPr lvl="0">
              <a:buFont typeface="Courier New" pitchFamily="49" charset="0"/>
              <a:buChar char="o"/>
            </a:pPr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>
              <a:buFont typeface="Courier New" pitchFamily="49" charset="0"/>
              <a:buChar char="o"/>
            </a:pP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96</TotalTime>
  <Words>531</Words>
  <Application>Microsoft Office PowerPoint</Application>
  <PresentationFormat>On-screen Show (4:3)</PresentationFormat>
  <Paragraphs>129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Verve</vt:lpstr>
      <vt:lpstr>Mormonism</vt:lpstr>
      <vt:lpstr>Origin</vt:lpstr>
      <vt:lpstr>Primary Deities </vt:lpstr>
      <vt:lpstr>Sacred Texts</vt:lpstr>
      <vt:lpstr>Sacred Texts Continued…</vt:lpstr>
      <vt:lpstr>Slide 6</vt:lpstr>
      <vt:lpstr>Geographical Distribution</vt:lpstr>
      <vt:lpstr>Geographical distribution</vt:lpstr>
      <vt:lpstr>Primary Beliefs</vt:lpstr>
      <vt:lpstr>  Rituals and Celebrations </vt:lpstr>
      <vt:lpstr>Rituals and Celebrations continued…</vt:lpstr>
      <vt:lpstr>Rituals and Celebrations continued…</vt:lpstr>
      <vt:lpstr>Important dates/ holidays</vt:lpstr>
      <vt:lpstr>Historic Events</vt:lpstr>
      <vt:lpstr>Statistics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Mormonism</dc:title>
  <dc:creator>michaelrcrouse</dc:creator>
  <cp:lastModifiedBy>michaelrcrouse</cp:lastModifiedBy>
  <cp:revision>15</cp:revision>
  <dcterms:created xsi:type="dcterms:W3CDTF">2009-11-18T17:28:56Z</dcterms:created>
  <dcterms:modified xsi:type="dcterms:W3CDTF">2009-12-02T17:52:09Z</dcterms:modified>
</cp:coreProperties>
</file>